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85" r:id="rId5"/>
    <p:sldId id="287" r:id="rId6"/>
    <p:sldId id="303" r:id="rId7"/>
    <p:sldId id="335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6" r:id="rId24"/>
    <p:sldId id="337" r:id="rId25"/>
    <p:sldId id="319" r:id="rId26"/>
    <p:sldId id="33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C29"/>
    <a:srgbClr val="D32F2F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4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80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43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6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788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203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259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1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614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59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2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22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8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30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01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35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73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0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4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84972"/>
            <a:ext cx="877957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5: PHỦ TỐI THIỂU</a:t>
            </a:r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93959" y="1632208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21275" y="2422924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8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0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31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2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4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5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1071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27370" y="1533046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ABC</a:t>
            </a:r>
            <a:r>
              <a:rPr lang="en-US" altLang="en-US" sz="2800" dirty="0">
                <a:sym typeface="Wingdings" panose="05000000000000000000" pitchFamily="2" charset="2"/>
              </a:rPr>
              <a:t>E: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ABCE, ABC+ = {ABCFG}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E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ABCE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ABC</a:t>
            </a:r>
            <a:r>
              <a:rPr lang="en-US" altLang="en-US" sz="2800" dirty="0">
                <a:sym typeface="Wingdings" panose="05000000000000000000" pitchFamily="2" charset="2"/>
              </a:rPr>
              <a:t>F: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ABCF, ABC+ = {ABCEG}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F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ABCF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ABC</a:t>
            </a:r>
            <a:r>
              <a:rPr lang="en-US" altLang="en-US" sz="2800" dirty="0">
                <a:sym typeface="Wingdings" panose="05000000000000000000" pitchFamily="2" charset="2"/>
              </a:rPr>
              <a:t>G: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ABCG, ABC+ = {ABCEF}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G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ABCG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21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193040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27370" y="1299515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pt-BR" altLang="en-US" sz="2800" dirty="0" smtClean="0"/>
              <a:t> AB</a:t>
            </a:r>
            <a:r>
              <a:rPr lang="en-US" altLang="en-US" sz="2800" dirty="0">
                <a:sym typeface="Symbol" panose="05050102010706020507" pitchFamily="18" charset="2"/>
              </a:rPr>
              <a:t>C, CDE, ABCE, ABCF, ABCG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Bỏ</a:t>
            </a:r>
            <a:r>
              <a:rPr lang="en-US" altLang="en-US" sz="2800" dirty="0" smtClean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thuộc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dư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thừa</a:t>
            </a:r>
            <a:r>
              <a:rPr lang="en-US" altLang="en-US" sz="2800" dirty="0"/>
              <a:t> ở </a:t>
            </a:r>
            <a:r>
              <a:rPr lang="en-US" altLang="en-US" sz="2800" dirty="0" err="1"/>
              <a:t>vế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trái</a:t>
            </a:r>
            <a:r>
              <a:rPr lang="en-US" altLang="en-US" sz="28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</a:t>
            </a:r>
            <a:r>
              <a:rPr lang="en-US" altLang="en-US" sz="2800" dirty="0">
                <a:sym typeface="Wingdings" panose="05000000000000000000" pitchFamily="2" charset="2"/>
              </a:rPr>
              <a:t>C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B+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ABC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BC, B+ = {BC}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</a:t>
            </a:r>
            <a:r>
              <a:rPr lang="en-US" altLang="en-US" sz="2800" dirty="0">
                <a:sym typeface="Wingdings" panose="05000000000000000000" pitchFamily="2" charset="2"/>
              </a:rPr>
              <a:t>C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ABC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AC, A+ = {AC}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1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56236" y="1411302"/>
            <a:ext cx="10688064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CDE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D+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CDE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DE, D+ = {DE}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CDE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D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CDE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CE, C+ = {CE}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D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D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072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99073" y="1238395"/>
            <a:ext cx="10945239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>
                <a:sym typeface="Wingdings" panose="05000000000000000000" pitchFamily="2" charset="2"/>
              </a:rPr>
              <a:t>ABCE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BC+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ABCE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BCE, BC+ = {BCE}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>
                <a:sym typeface="Wingdings" panose="05000000000000000000" pitchFamily="2" charset="2"/>
              </a:rPr>
              <a:t>ABCE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AC+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ABCE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ACE, AC+ = {ACE}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0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187290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84786" y="1199588"/>
            <a:ext cx="10759502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ABCE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ABCE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ABE, AB+ = {ABCEFG}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altLang="en-US" sz="2800" dirty="0"/>
              <a:t>AB</a:t>
            </a:r>
            <a:r>
              <a:rPr lang="en-US" altLang="en-US" sz="2800" dirty="0">
                <a:sym typeface="Symbol" panose="05050102010706020507" pitchFamily="18" charset="2"/>
              </a:rPr>
              <a:t>C, CDE, ABE, ABCF, ABCG</a:t>
            </a:r>
          </a:p>
        </p:txBody>
      </p:sp>
    </p:spTree>
    <p:extLst>
      <p:ext uri="{BB962C8B-B14F-4D97-AF65-F5344CB8AC3E}">
        <p14:creationId xmlns:p14="http://schemas.microsoft.com/office/powerpoint/2010/main" val="12176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1071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70485" y="1374337"/>
            <a:ext cx="10830939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ABCF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BC+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ABCF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BCF, BC+ = {BCF}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ABCF </a:t>
            </a:r>
            <a:r>
              <a:rPr lang="en-US" altLang="en-US" sz="2800" dirty="0" err="1">
                <a:sym typeface="Wingdings" panose="05000000000000000000" pitchFamily="2" charset="2"/>
              </a:rPr>
              <a:t>thử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bỏ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AC+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ABCF </a:t>
            </a:r>
            <a:r>
              <a:rPr lang="en-US" altLang="en-US" sz="2800" dirty="0" err="1">
                <a:sym typeface="Wingdings" panose="05000000000000000000" pitchFamily="2" charset="2"/>
              </a:rPr>
              <a:t>mà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ACF, AC+ = {ACF}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chứa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B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842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70486" y="1294297"/>
            <a:ext cx="10916664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 smtClean="0">
                <a:sym typeface="Wingdings" panose="05000000000000000000" pitchFamily="2" charset="2"/>
              </a:rPr>
              <a:t>ABC</a:t>
            </a:r>
            <a:r>
              <a:rPr lang="en-US" altLang="en-US" sz="3200" dirty="0">
                <a:sym typeface="Wingdings" panose="05000000000000000000" pitchFamily="2" charset="2"/>
              </a:rPr>
              <a:t>F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AB+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ABCF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ABF, AB+ = {ABCEFG} </a:t>
            </a:r>
            <a:r>
              <a:rPr lang="en-US" altLang="en-US" sz="3200" dirty="0" err="1">
                <a:sym typeface="Wingdings" panose="05000000000000000000" pitchFamily="2" charset="2"/>
              </a:rPr>
              <a:t>có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altLang="en-US" sz="3200" dirty="0"/>
              <a:t>AB</a:t>
            </a:r>
            <a:r>
              <a:rPr lang="en-US" altLang="en-US" sz="3200" dirty="0">
                <a:sym typeface="Symbol" panose="05050102010706020507" pitchFamily="18" charset="2"/>
              </a:rPr>
              <a:t>C, CDE, ABE, ABF, ABCG</a:t>
            </a:r>
          </a:p>
        </p:txBody>
      </p:sp>
    </p:spTree>
    <p:extLst>
      <p:ext uri="{BB962C8B-B14F-4D97-AF65-F5344CB8AC3E}">
        <p14:creationId xmlns:p14="http://schemas.microsoft.com/office/powerpoint/2010/main" val="20812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41910" y="1252683"/>
            <a:ext cx="11073827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 smtClean="0">
                <a:sym typeface="Wingdings" panose="05000000000000000000" pitchFamily="2" charset="2"/>
              </a:rPr>
              <a:t>ABC</a:t>
            </a:r>
            <a:r>
              <a:rPr lang="en-US" altLang="en-US" sz="3200" dirty="0">
                <a:sym typeface="Wingdings" panose="05000000000000000000" pitchFamily="2" charset="2"/>
              </a:rPr>
              <a:t>G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BC+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ABCG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BCG, BC+ = {BCG}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A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3200" dirty="0">
                <a:sym typeface="Wingdings" panose="05000000000000000000" pitchFamily="2" charset="2"/>
              </a:rPr>
              <a:t>ABCG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AC+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ABCG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ACG, AC+ = {ACG}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B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6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27636" y="1166808"/>
            <a:ext cx="10816652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Bỏ</a:t>
            </a:r>
            <a:r>
              <a:rPr lang="en-US" altLang="en-US" sz="3200" dirty="0" smtClean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dư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thừa</a:t>
            </a:r>
            <a:r>
              <a:rPr lang="en-US" altLang="en-US" sz="3200" dirty="0"/>
              <a:t> ở </a:t>
            </a:r>
            <a:r>
              <a:rPr lang="en-US" altLang="en-US" sz="3200" dirty="0" err="1"/>
              <a:t>vế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trái</a:t>
            </a:r>
            <a:r>
              <a:rPr lang="en-US" altLang="en-US" sz="3200" dirty="0"/>
              <a:t>:</a:t>
            </a:r>
          </a:p>
          <a:p>
            <a:pPr lvl="2" algn="just">
              <a:lnSpc>
                <a:spcPct val="150000"/>
              </a:lnSpc>
            </a:pPr>
            <a:r>
              <a:rPr lang="en-US" altLang="en-US" sz="3200" dirty="0" smtClean="0">
                <a:sym typeface="Wingdings" panose="05000000000000000000" pitchFamily="2" charset="2"/>
              </a:rPr>
              <a:t>ABC</a:t>
            </a:r>
            <a:r>
              <a:rPr lang="en-US" altLang="en-US" sz="3200" dirty="0">
                <a:sym typeface="Wingdings" panose="05000000000000000000" pitchFamily="2" charset="2"/>
              </a:rPr>
              <a:t>G </a:t>
            </a:r>
            <a:r>
              <a:rPr lang="en-US" altLang="en-US" sz="3200" dirty="0" err="1">
                <a:sym typeface="Wingdings" panose="05000000000000000000" pitchFamily="2" charset="2"/>
              </a:rPr>
              <a:t>thử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bỏ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tính</a:t>
            </a:r>
            <a:r>
              <a:rPr lang="en-US" altLang="en-US" sz="3200" dirty="0">
                <a:sym typeface="Wingdings" panose="05000000000000000000" pitchFamily="2" charset="2"/>
              </a:rPr>
              <a:t> AB+ </a:t>
            </a:r>
            <a:r>
              <a:rPr lang="en-US" altLang="en-US" sz="3200" dirty="0" err="1">
                <a:sym typeface="Wingdings" panose="05000000000000000000" pitchFamily="2" charset="2"/>
              </a:rPr>
              <a:t>không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ABCG </a:t>
            </a:r>
            <a:r>
              <a:rPr lang="en-US" altLang="en-US" sz="3200" dirty="0" err="1">
                <a:sym typeface="Wingdings" panose="05000000000000000000" pitchFamily="2" charset="2"/>
              </a:rPr>
              <a:t>mà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dùng</a:t>
            </a:r>
            <a:r>
              <a:rPr lang="en-US" altLang="en-US" sz="3200" dirty="0">
                <a:sym typeface="Wingdings" panose="05000000000000000000" pitchFamily="2" charset="2"/>
              </a:rPr>
              <a:t> ABG, AB+ = {ABCEFG} </a:t>
            </a:r>
            <a:r>
              <a:rPr lang="en-US" altLang="en-US" sz="3200" dirty="0" err="1">
                <a:sym typeface="Wingdings" panose="05000000000000000000" pitchFamily="2" charset="2"/>
              </a:rPr>
              <a:t>có</a:t>
            </a:r>
            <a:r>
              <a:rPr lang="en-US" altLang="en-US" sz="3200" dirty="0">
                <a:sym typeface="Wingdings" panose="05000000000000000000" pitchFamily="2" charset="2"/>
              </a:rPr>
              <a:t> </a:t>
            </a:r>
            <a:r>
              <a:rPr lang="en-US" altLang="en-US" sz="3200" dirty="0" err="1">
                <a:sym typeface="Wingdings" panose="05000000000000000000" pitchFamily="2" charset="2"/>
              </a:rPr>
              <a:t>chứa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vậy</a:t>
            </a:r>
            <a:r>
              <a:rPr lang="en-US" altLang="en-US" sz="3200" dirty="0">
                <a:sym typeface="Wingdings" panose="05000000000000000000" pitchFamily="2" charset="2"/>
              </a:rPr>
              <a:t> C </a:t>
            </a:r>
            <a:r>
              <a:rPr lang="en-US" altLang="en-US" sz="3200" dirty="0" err="1">
                <a:sym typeface="Wingdings" panose="05000000000000000000" pitchFamily="2" charset="2"/>
              </a:rPr>
              <a:t>thừa</a:t>
            </a:r>
            <a:r>
              <a:rPr lang="en-US" altLang="en-US" sz="32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50000"/>
              </a:lnSpc>
            </a:pPr>
            <a:r>
              <a:rPr lang="pt-BR" altLang="en-US" sz="3200" dirty="0"/>
              <a:t>AB</a:t>
            </a:r>
            <a:r>
              <a:rPr lang="en-US" altLang="en-US" sz="3200" dirty="0">
                <a:sym typeface="Symbol" panose="05050102010706020507" pitchFamily="18" charset="2"/>
              </a:rPr>
              <a:t>C, CDE, ABE, ABF, ABG</a:t>
            </a:r>
          </a:p>
        </p:txBody>
      </p:sp>
    </p:spTree>
    <p:extLst>
      <p:ext uri="{BB962C8B-B14F-4D97-AF65-F5344CB8AC3E}">
        <p14:creationId xmlns:p14="http://schemas.microsoft.com/office/powerpoint/2010/main" val="33399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164678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Bài tập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584898" y="1039936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 err="1"/>
              <a:t>Bài</a:t>
            </a:r>
            <a:r>
              <a:rPr lang="en-US" b="1" dirty="0"/>
              <a:t> 1:</a:t>
            </a:r>
            <a:r>
              <a:rPr lang="en-US" dirty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</a:t>
            </a:r>
            <a:r>
              <a:rPr lang="en-US" dirty="0"/>
              <a:t>minh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: </a:t>
            </a:r>
            <a:r>
              <a:rPr lang="en-US" dirty="0" smtClean="0"/>
              <a:t>Q(ABC</a:t>
            </a:r>
            <a:r>
              <a:rPr lang="en-US" dirty="0"/>
              <a:t>)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800" dirty="0"/>
              <a:t>F = { A→B; A→C; B→A; C→A; B→C} 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800" dirty="0"/>
              <a:t>G = { A→B; C→A; B→C} 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en-US" b="1" dirty="0" err="1" smtClean="0"/>
              <a:t>Bài</a:t>
            </a:r>
            <a:r>
              <a:rPr lang="en-US" altLang="en-US" b="1" dirty="0" smtClean="0"/>
              <a:t> 2: </a:t>
            </a:r>
            <a:r>
              <a:rPr lang="en-US" sz="2800" dirty="0" smtClean="0"/>
              <a:t>Cho </a:t>
            </a:r>
            <a:r>
              <a:rPr lang="en-US" sz="2800" dirty="0" err="1"/>
              <a:t>lược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Q(ABCDEGH)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 </a:t>
            </a:r>
            <a:r>
              <a:rPr lang="en-US" sz="2800" dirty="0" err="1"/>
              <a:t>phụ</a:t>
            </a:r>
            <a:r>
              <a:rPr lang="en-US" sz="2800" dirty="0"/>
              <a:t> </a:t>
            </a:r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: F = { E → C; H → E; A→ D; A,E → H; D,G → B; D,G → C }</a:t>
            </a:r>
          </a:p>
          <a:p>
            <a:pPr marL="457200" lvl="1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/>
              <a:t>phủ</a:t>
            </a:r>
            <a:r>
              <a:rPr lang="en-US" sz="2800" dirty="0"/>
              <a:t>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thiểu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F. </a:t>
            </a:r>
          </a:p>
        </p:txBody>
      </p:sp>
    </p:spTree>
    <p:extLst>
      <p:ext uri="{BB962C8B-B14F-4D97-AF65-F5344CB8AC3E}">
        <p14:creationId xmlns:p14="http://schemas.microsoft.com/office/powerpoint/2010/main" val="31190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9611" y="2844171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57399" y="2029604"/>
            <a:ext cx="903232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000" b="1"/>
              <a:t>Tập phụ thuộc hàm tương </a:t>
            </a:r>
            <a:r>
              <a:rPr lang="en-US" sz="3000" b="1" smtClean="0"/>
              <a:t>đương</a:t>
            </a:r>
            <a:endParaRPr lang="en-US" sz="3000"/>
          </a:p>
        </p:txBody>
      </p:sp>
      <p:sp>
        <p:nvSpPr>
          <p:cNvPr id="16" name="文本框 15"/>
          <p:cNvSpPr txBox="1"/>
          <p:nvPr/>
        </p:nvSpPr>
        <p:spPr>
          <a:xfrm>
            <a:off x="5003722" y="1999507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smtClean="0">
                <a:solidFill>
                  <a:srgbClr val="D51C29"/>
                </a:solidFill>
                <a:latin typeface="+mj-lt"/>
              </a:rPr>
              <a:t>01.</a:t>
            </a:r>
            <a:endParaRPr lang="en-US" altLang="zh-CN" sz="3000" b="1" i="1" dirty="0">
              <a:solidFill>
                <a:srgbClr val="D51C29"/>
              </a:solidFill>
              <a:latin typeface="+mj-lt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5541433" y="2621448"/>
            <a:ext cx="9866931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en-US" altLang="en-US" sz="3000"/>
              <a:t>Phủ của một PTH</a:t>
            </a:r>
            <a:endParaRPr lang="en-US" altLang="zh-CN" sz="3000" dirty="0"/>
          </a:p>
        </p:txBody>
      </p:sp>
      <p:sp>
        <p:nvSpPr>
          <p:cNvPr id="27" name="文本框 16"/>
          <p:cNvSpPr txBox="1"/>
          <p:nvPr/>
        </p:nvSpPr>
        <p:spPr>
          <a:xfrm>
            <a:off x="4946203" y="2614596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smtClean="0">
                <a:solidFill>
                  <a:srgbClr val="D51C29"/>
                </a:solidFill>
                <a:latin typeface="+mj-lt"/>
              </a:rPr>
              <a:t>02.</a:t>
            </a:r>
            <a:endParaRPr lang="en-US" altLang="zh-CN" sz="3000" b="1" i="1" dirty="0">
              <a:solidFill>
                <a:srgbClr val="D51C29"/>
              </a:solidFill>
              <a:latin typeface="+mj-lt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5509382" y="3156784"/>
            <a:ext cx="882912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en-US" altLang="en-US" sz="3000"/>
              <a:t>Tập  phụ </a:t>
            </a:r>
            <a:r>
              <a:rPr lang="en-US" altLang="en-US" sz="3000" smtClean="0"/>
              <a:t>thuộc </a:t>
            </a:r>
            <a:r>
              <a:rPr lang="en-US" altLang="en-US" sz="3000"/>
              <a:t>hàm tối thiểu</a:t>
            </a:r>
            <a:endParaRPr lang="en-US" altLang="zh-CN" sz="3000" dirty="0"/>
          </a:p>
        </p:txBody>
      </p:sp>
      <p:sp>
        <p:nvSpPr>
          <p:cNvPr id="30" name="文本框 16"/>
          <p:cNvSpPr txBox="1"/>
          <p:nvPr/>
        </p:nvSpPr>
        <p:spPr>
          <a:xfrm>
            <a:off x="4935081" y="3107270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smtClean="0">
                <a:solidFill>
                  <a:srgbClr val="D51C29"/>
                </a:solidFill>
                <a:latin typeface="+mj-lt"/>
              </a:rPr>
              <a:t>03.</a:t>
            </a:r>
            <a:endParaRPr lang="en-US" altLang="zh-CN" sz="3000" b="1" i="1" dirty="0">
              <a:solidFill>
                <a:srgbClr val="D51C29"/>
              </a:solidFill>
              <a:latin typeface="+mj-lt"/>
            </a:endParaRPr>
          </a:p>
        </p:txBody>
      </p:sp>
      <p:sp>
        <p:nvSpPr>
          <p:cNvPr id="33" name="文本框 7"/>
          <p:cNvSpPr txBox="1"/>
          <p:nvPr/>
        </p:nvSpPr>
        <p:spPr>
          <a:xfrm>
            <a:off x="5505875" y="3731796"/>
            <a:ext cx="882912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en-US" altLang="en-US" sz="3000"/>
              <a:t>Thuật toán tìm Phủ tối thiểu</a:t>
            </a:r>
            <a:endParaRPr lang="en-US" altLang="zh-CN" sz="3000" dirty="0"/>
          </a:p>
        </p:txBody>
      </p:sp>
      <p:sp>
        <p:nvSpPr>
          <p:cNvPr id="34" name="文本框 16"/>
          <p:cNvSpPr txBox="1"/>
          <p:nvPr/>
        </p:nvSpPr>
        <p:spPr>
          <a:xfrm>
            <a:off x="4928428" y="3682282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smtClean="0">
                <a:solidFill>
                  <a:srgbClr val="D51C29"/>
                </a:solidFill>
                <a:latin typeface="+mj-lt"/>
              </a:rPr>
              <a:t>04.</a:t>
            </a:r>
            <a:endParaRPr lang="en-US" altLang="zh-CN" sz="3000" b="1" i="1" dirty="0">
              <a:solidFill>
                <a:srgbClr val="D51C29"/>
              </a:solidFill>
              <a:latin typeface="+mj-lt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5509382" y="4223020"/>
            <a:ext cx="882912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en-US" altLang="zh-CN" sz="3000" smtClean="0"/>
              <a:t>Bài tập</a:t>
            </a:r>
            <a:endParaRPr lang="en-US" altLang="zh-CN" sz="3000" dirty="0"/>
          </a:p>
        </p:txBody>
      </p:sp>
      <p:sp>
        <p:nvSpPr>
          <p:cNvPr id="12" name="文本框 16"/>
          <p:cNvSpPr txBox="1"/>
          <p:nvPr/>
        </p:nvSpPr>
        <p:spPr>
          <a:xfrm>
            <a:off x="4916695" y="4173506"/>
            <a:ext cx="718466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000" b="1" i="1" smtClean="0">
                <a:solidFill>
                  <a:srgbClr val="D51C29"/>
                </a:solidFill>
                <a:latin typeface="+mj-lt"/>
              </a:rPr>
              <a:t>05.</a:t>
            </a:r>
            <a:endParaRPr lang="en-US" altLang="zh-CN" sz="3000" b="1" i="1" dirty="0">
              <a:solidFill>
                <a:srgbClr val="D51C2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1071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Bài tập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70636" y="925527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r>
              <a:rPr lang="en-US" altLang="en-US" b="1" dirty="0" err="1" smtClean="0"/>
              <a:t>Bài</a:t>
            </a:r>
            <a:r>
              <a:rPr lang="en-US" altLang="en-US" b="1" dirty="0" smtClean="0"/>
              <a:t> 3: </a:t>
            </a:r>
            <a:r>
              <a:rPr lang="en-US" dirty="0" smtClean="0"/>
              <a:t>Cho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Q(GHIKLM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 = {GH→ L, I→M, L→K, HM→G, GK→I, H→L}</a:t>
            </a:r>
          </a:p>
          <a:p>
            <a:pPr marL="457200" lvl="1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r>
              <a:rPr lang="en-US" sz="2800" dirty="0" smtClean="0"/>
              <a:t>	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/>
              <a:t>phủ</a:t>
            </a:r>
            <a:r>
              <a:rPr lang="en-US" sz="2800" dirty="0"/>
              <a:t>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thiểu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F</a:t>
            </a:r>
            <a:r>
              <a:rPr lang="en-US" sz="2800" dirty="0" smtClean="0"/>
              <a:t>.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 err="1" smtClean="0"/>
              <a:t>Bài</a:t>
            </a:r>
            <a:r>
              <a:rPr lang="en-US" dirty="0" smtClean="0"/>
              <a:t> 4: </a:t>
            </a:r>
            <a:r>
              <a:rPr lang="en-US" dirty="0"/>
              <a:t>Cho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smtClean="0"/>
              <a:t> R{G</a:t>
            </a:r>
            <a:r>
              <a:rPr lang="en-US" dirty="0"/>
              <a:t>, H, I, K, L, M}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 = {GH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L, I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M, L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K, HM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G, GK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I, H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L}. 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?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F.</a:t>
            </a:r>
          </a:p>
          <a:p>
            <a:pPr marL="457200" lvl="1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  <a:defRPr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014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21071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Bài tập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70636" y="925527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b="1" smtClean="0"/>
              <a:t>Bài 5: </a:t>
            </a:r>
            <a:r>
              <a:rPr lang="vi-VN"/>
              <a:t>Cho quan hệ Q (ABCDEGH) và tập phụ thuộc hàm F thỏa Q.</a:t>
            </a:r>
            <a:endParaRPr lang="en-US"/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mtClean="0"/>
              <a:t>	</a:t>
            </a:r>
            <a:r>
              <a:rPr lang="vi-VN" smtClean="0"/>
              <a:t>F </a:t>
            </a:r>
            <a:r>
              <a:rPr lang="vi-VN"/>
              <a:t>= </a:t>
            </a:r>
            <a:r>
              <a:rPr lang="vi-VN" smtClean="0"/>
              <a:t>{A </a:t>
            </a:r>
            <a:r>
              <a:rPr lang="vi-VN"/>
              <a:t>-&gt; BG ,D -&gt; EG ,GB -&gt; HA , D -&gt; BA , B -&gt; </a:t>
            </a:r>
            <a:r>
              <a:rPr lang="vi-VN" smtClean="0"/>
              <a:t>HG}</a:t>
            </a:r>
            <a:endParaRPr lang="en-US"/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/>
              <a:t>a. </a:t>
            </a:r>
            <a:r>
              <a:rPr lang="vi-VN"/>
              <a:t> Tìm phủ tối thiểu của F.</a:t>
            </a:r>
            <a:endParaRPr lang="en-US"/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/>
              <a:t>b. </a:t>
            </a:r>
            <a:r>
              <a:rPr lang="vi-VN"/>
              <a:t>Chứng minh A tương đương B (A &lt;-&gt; B</a:t>
            </a:r>
            <a:r>
              <a:rPr lang="vi-VN" smtClean="0"/>
              <a:t>)</a:t>
            </a:r>
            <a:endParaRPr lang="en-US" smtClean="0"/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smtClean="0"/>
              <a:t>Bài 6: </a:t>
            </a:r>
            <a:r>
              <a:rPr lang="en-US"/>
              <a:t>Cho quan hệ R </a:t>
            </a:r>
            <a:r>
              <a:rPr lang="en-US" smtClean="0"/>
              <a:t>{ABCDEG</a:t>
            </a:r>
            <a:r>
              <a:rPr lang="en-US"/>
              <a:t>) và tập các phụ thuộc hàm F = {AB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 C, AC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D, D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EG, G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B, A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D, CG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/>
              <a:t>A}. 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/>
              <a:t>Tập các phụ thuộc hàm F đã là tối thiểu chưa? Vì sao? Nếu chưa, tìm một phủ tối thiểu của F</a:t>
            </a:r>
            <a:endParaRPr lang="en-US" b="1"/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Wingdings 2" panose="05020102010507070707" pitchFamily="18" charset="2"/>
              <a:buNone/>
              <a:defRPr/>
            </a:pPr>
            <a:endParaRPr lang="en-US" sz="2800" smtClean="0"/>
          </a:p>
        </p:txBody>
      </p:sp>
    </p:spTree>
    <p:extLst>
      <p:ext uri="{BB962C8B-B14F-4D97-AF65-F5344CB8AC3E}">
        <p14:creationId xmlns:p14="http://schemas.microsoft.com/office/powerpoint/2010/main" val="7038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42899" y="1565792"/>
            <a:ext cx="9588919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sz="28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Hồng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Khoa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Tin,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Bách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Khoa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 fontAlgn="base"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”,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Vũ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Tuyết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Trinh –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Khoa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Tin,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Bách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Khoa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865151" y="448877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Tài liệu tham khảo</a:t>
            </a:r>
            <a:endParaRPr 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071896" y="1840411"/>
            <a:ext cx="10249996" cy="290848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 smtClean="0"/>
              <a:t>	</a:t>
            </a:r>
            <a:r>
              <a:rPr lang="vi-VN" altLang="en-US" sz="2800" dirty="0" smtClean="0"/>
              <a:t>Trong </a:t>
            </a:r>
            <a:r>
              <a:rPr lang="vi-VN" altLang="en-US" sz="2800" dirty="0"/>
              <a:t>rất nhiều bài toán liên quan đến CSDL thì độ phức tạp tùy thuộc vào số PTH cũng như  các thuộc tính bên vế trái, vế phải của pth. </a:t>
            </a:r>
            <a:endParaRPr lang="en-US" altLang="en-US" sz="2800" dirty="0"/>
          </a:p>
          <a:p>
            <a:pPr marL="60325" lvl="2" indent="854075" algn="just">
              <a:spcBef>
                <a:spcPts val="1200"/>
              </a:spcBef>
              <a:spcAft>
                <a:spcPts val="600"/>
              </a:spcAft>
            </a:pPr>
            <a:r>
              <a:rPr lang="vi-VN" altLang="en-US" sz="2800" dirty="0"/>
              <a:t>Do đó, để giảm độ phức tạp người ta thường xây dựng các tập PTH tương đương với tập PTH ban đầu nhưng đơn giản hơn.</a:t>
            </a:r>
          </a:p>
        </p:txBody>
      </p:sp>
      <p:sp>
        <p:nvSpPr>
          <p:cNvPr id="10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4078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Tập </a:t>
            </a:r>
            <a:r>
              <a:rPr lang="en-US" sz="4400" b="1">
                <a:solidFill>
                  <a:srgbClr val="FF0000"/>
                </a:solidFill>
              </a:rPr>
              <a:t>phụ thuộc hàm tương </a:t>
            </a:r>
            <a:r>
              <a:rPr lang="en-US" sz="4400" b="1" smtClean="0">
                <a:solidFill>
                  <a:srgbClr val="FF0000"/>
                </a:solidFill>
              </a:rPr>
              <a:t>đương</a:t>
            </a:r>
            <a:endParaRPr 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925011" y="1605285"/>
            <a:ext cx="10249996" cy="252376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2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en-US" sz="3200" dirty="0" smtClean="0"/>
              <a:t>Hai </a:t>
            </a:r>
            <a:r>
              <a:rPr lang="vi-VN" altLang="en-US" sz="3200" dirty="0"/>
              <a:t>tập </a:t>
            </a:r>
            <a:r>
              <a:rPr lang="en-US" altLang="en-US" sz="3200" dirty="0" err="1"/>
              <a:t>phụ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thuộc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hàm</a:t>
            </a:r>
            <a:r>
              <a:rPr lang="en-US" altLang="en-US" sz="3200" dirty="0"/>
              <a:t> </a:t>
            </a:r>
            <a:r>
              <a:rPr lang="vi-VN" altLang="en-US" sz="3200" dirty="0"/>
              <a:t>F và G được gọi là tương đương với nhau nếu </a:t>
            </a:r>
            <a:r>
              <a:rPr lang="vi-VN" altLang="en-US" sz="3200" dirty="0">
                <a:solidFill>
                  <a:schemeClr val="accent2"/>
                </a:solidFill>
              </a:rPr>
              <a:t>F</a:t>
            </a:r>
            <a:r>
              <a:rPr lang="vi-VN" altLang="en-US" sz="3200" baseline="30000" dirty="0">
                <a:solidFill>
                  <a:schemeClr val="accent2"/>
                </a:solidFill>
              </a:rPr>
              <a:t>+</a:t>
            </a:r>
            <a:r>
              <a:rPr lang="vi-VN" altLang="en-US" sz="3200" dirty="0">
                <a:solidFill>
                  <a:schemeClr val="accent2"/>
                </a:solidFill>
              </a:rPr>
              <a:t> = G</a:t>
            </a:r>
            <a:r>
              <a:rPr lang="vi-VN" altLang="en-US" sz="3200" baseline="30000" dirty="0">
                <a:solidFill>
                  <a:schemeClr val="accent2"/>
                </a:solidFill>
              </a:rPr>
              <a:t>+</a:t>
            </a:r>
            <a:r>
              <a:rPr lang="vi-VN" altLang="en-US" sz="3200" dirty="0">
                <a:solidFill>
                  <a:schemeClr val="accent2"/>
                </a:solidFill>
              </a:rPr>
              <a:t>. </a:t>
            </a:r>
          </a:p>
          <a:p>
            <a:pPr marL="1371600" lvl="2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3200" dirty="0" err="1"/>
              <a:t>Nghĩa</a:t>
            </a:r>
            <a:r>
              <a:rPr lang="en-US" altLang="en-US" sz="3200" dirty="0"/>
              <a:t> </a:t>
            </a:r>
            <a:r>
              <a:rPr lang="en-US" altLang="en-US" sz="3200" dirty="0" err="1"/>
              <a:t>là</a:t>
            </a:r>
            <a:r>
              <a:rPr lang="en-US" altLang="en-US" sz="3200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f  F </a:t>
            </a:r>
            <a:r>
              <a:rPr lang="en-US" altLang="en-US" sz="3200" dirty="0" err="1">
                <a:sym typeface="Symbol" panose="05050102010706020507" pitchFamily="18" charset="2"/>
              </a:rPr>
              <a:t>thì</a:t>
            </a:r>
            <a:r>
              <a:rPr lang="en-US" altLang="en-US" sz="3200" dirty="0">
                <a:sym typeface="Symbol" panose="05050102010706020507" pitchFamily="18" charset="2"/>
              </a:rPr>
              <a:t> f  G</a:t>
            </a:r>
            <a:r>
              <a:rPr lang="en-US" altLang="en-US" sz="3200" baseline="30000" dirty="0">
                <a:sym typeface="Symbol" panose="05050102010706020507" pitchFamily="18" charset="2"/>
              </a:rPr>
              <a:t>+</a:t>
            </a:r>
            <a:r>
              <a:rPr lang="en-US" altLang="en-US" sz="3200" dirty="0">
                <a:sym typeface="Symbol" panose="05050102010706020507" pitchFamily="18" charset="2"/>
              </a:rPr>
              <a:t> </a:t>
            </a:r>
            <a:r>
              <a:rPr lang="en-US" altLang="en-US" sz="3200" dirty="0" err="1">
                <a:sym typeface="Symbol" panose="05050102010706020507" pitchFamily="18" charset="2"/>
              </a:rPr>
              <a:t>và</a:t>
            </a:r>
            <a:r>
              <a:rPr lang="en-US" altLang="en-US" sz="3200" dirty="0">
                <a:sym typeface="Symbol" panose="05050102010706020507" pitchFamily="18" charset="2"/>
              </a:rPr>
              <a:t> g G </a:t>
            </a:r>
            <a:r>
              <a:rPr lang="en-US" altLang="en-US" sz="3200" dirty="0" err="1">
                <a:sym typeface="Symbol" panose="05050102010706020507" pitchFamily="18" charset="2"/>
              </a:rPr>
              <a:t>thì</a:t>
            </a:r>
            <a:r>
              <a:rPr lang="en-US" altLang="en-US" sz="3200" dirty="0">
                <a:sym typeface="Symbol" panose="05050102010706020507" pitchFamily="18" charset="2"/>
              </a:rPr>
              <a:t> g  F</a:t>
            </a:r>
            <a:r>
              <a:rPr lang="en-US" altLang="en-US" sz="3200" baseline="30000" dirty="0">
                <a:sym typeface="Symbol" panose="05050102010706020507" pitchFamily="18" charset="2"/>
              </a:rPr>
              <a:t>+</a:t>
            </a:r>
          </a:p>
          <a:p>
            <a:pPr marL="1371600" lvl="2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3200" dirty="0" err="1"/>
              <a:t>Ký</a:t>
            </a:r>
            <a:r>
              <a:rPr lang="en-US" altLang="en-US" sz="3200" dirty="0"/>
              <a:t> </a:t>
            </a:r>
            <a:r>
              <a:rPr lang="en-US" altLang="en-US" sz="3200" dirty="0" err="1"/>
              <a:t>hiệu</a:t>
            </a:r>
            <a:r>
              <a:rPr lang="en-US" altLang="en-US" sz="3200" dirty="0"/>
              <a:t>:</a:t>
            </a:r>
            <a:r>
              <a:rPr lang="en-US" altLang="en-US" sz="3200" dirty="0">
                <a:solidFill>
                  <a:schemeClr val="accent2"/>
                </a:solidFill>
              </a:rPr>
              <a:t> F </a:t>
            </a:r>
            <a:r>
              <a:rPr lang="en-US" altLang="en-US" sz="3200" dirty="0">
                <a:solidFill>
                  <a:schemeClr val="accent2"/>
                </a:solidFill>
                <a:sym typeface="Symbol" panose="05050102010706020507" pitchFamily="18" charset="2"/>
              </a:rPr>
              <a:t> G</a:t>
            </a: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226821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 Tập </a:t>
            </a:r>
            <a:r>
              <a:rPr lang="en-US" sz="4400" b="1">
                <a:solidFill>
                  <a:srgbClr val="FF0000"/>
                </a:solidFill>
              </a:rPr>
              <a:t>phụ thuộc hàm tương </a:t>
            </a:r>
            <a:r>
              <a:rPr lang="en-US" sz="4400" b="1" smtClean="0">
                <a:solidFill>
                  <a:srgbClr val="FF0000"/>
                </a:solidFill>
              </a:rPr>
              <a:t>đương</a:t>
            </a:r>
            <a:endParaRPr 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155330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Tập </a:t>
            </a:r>
            <a:r>
              <a:rPr lang="en-US" sz="4400" b="1">
                <a:solidFill>
                  <a:srgbClr val="FF0000"/>
                </a:solidFill>
              </a:rPr>
              <a:t>phụ thuộc hàm tương </a:t>
            </a:r>
            <a:r>
              <a:rPr lang="en-US" sz="4400" b="1" smtClean="0">
                <a:solidFill>
                  <a:srgbClr val="FF0000"/>
                </a:solidFill>
              </a:rPr>
              <a:t>đương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48856" y="1027595"/>
            <a:ext cx="9180286" cy="53777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altLang="en-US" b="1" smtClean="0"/>
              <a:t>Ví dụ:</a:t>
            </a:r>
            <a:r>
              <a:rPr lang="en-US" altLang="en-US" b="1" smtClean="0"/>
              <a:t> </a:t>
            </a:r>
            <a:r>
              <a:rPr lang="vi-VN" altLang="en-US" smtClean="0"/>
              <a:t>Cho 2 tập PTH định nghĩa trên Q(ABCDE)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800" smtClean="0"/>
              <a:t>F = {A</a:t>
            </a:r>
            <a:r>
              <a:rPr lang="en-US" altLang="en-US" sz="2800" smtClean="0">
                <a:sym typeface="Symbol" panose="05050102010706020507" pitchFamily="18" charset="2"/>
              </a:rPr>
              <a:t>BC; AD; CDE} và G ={ABCE; ABD; CDE}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800" smtClean="0"/>
              <a:t>Xét A</a:t>
            </a:r>
            <a:r>
              <a:rPr lang="en-US" altLang="en-US" sz="2800" smtClean="0">
                <a:sym typeface="Symbol" panose="05050102010706020507" pitchFamily="18" charset="2"/>
              </a:rPr>
              <a:t>E  G chứng minh AE  F</a:t>
            </a:r>
            <a:r>
              <a:rPr lang="en-US" altLang="en-US" sz="2800" baseline="30000" smtClean="0">
                <a:sym typeface="Symbol" panose="05050102010706020507" pitchFamily="18" charset="2"/>
              </a:rPr>
              <a:t>+</a:t>
            </a:r>
            <a:r>
              <a:rPr lang="en-US" altLang="en-US" sz="2800" smtClean="0">
                <a:sym typeface="Symbol" panose="05050102010706020507" pitchFamily="18" charset="2"/>
              </a:rPr>
              <a:t>.</a:t>
            </a:r>
          </a:p>
          <a:p>
            <a:pPr lvl="3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altLang="en-US" sz="2800" smtClean="0"/>
              <a:t>Ta có {A}</a:t>
            </a:r>
            <a:r>
              <a:rPr lang="fr-FR" altLang="en-US" sz="2800" baseline="30000" smtClean="0"/>
              <a:t>+</a:t>
            </a:r>
            <a:r>
              <a:rPr lang="fr-FR" altLang="en-US" sz="2800" baseline="-25000" smtClean="0"/>
              <a:t>F</a:t>
            </a:r>
            <a:r>
              <a:rPr lang="fr-FR" altLang="en-US" sz="2800" smtClean="0"/>
              <a:t> = {ABCDE } nên A</a:t>
            </a:r>
            <a:r>
              <a:rPr lang="en-US" altLang="en-US" sz="2800" smtClean="0">
                <a:sym typeface="Symbol" panose="05050102010706020507" pitchFamily="18" charset="2"/>
              </a:rPr>
              <a:t></a:t>
            </a:r>
            <a:r>
              <a:rPr lang="fr-FR" altLang="en-US" sz="2800" smtClean="0">
                <a:sym typeface="Symbol" panose="05050102010706020507" pitchFamily="18" charset="2"/>
              </a:rPr>
              <a:t>E </a:t>
            </a:r>
            <a:r>
              <a:rPr lang="en-US" altLang="en-US" sz="2800" smtClean="0">
                <a:sym typeface="Symbol" panose="05050102010706020507" pitchFamily="18" charset="2"/>
              </a:rPr>
              <a:t></a:t>
            </a:r>
            <a:r>
              <a:rPr lang="fr-FR" altLang="en-US" sz="2800" smtClean="0">
                <a:sym typeface="Symbol" panose="05050102010706020507" pitchFamily="18" charset="2"/>
              </a:rPr>
              <a:t> F</a:t>
            </a:r>
            <a:r>
              <a:rPr lang="fr-FR" altLang="en-US" sz="2800" baseline="30000" smtClean="0">
                <a:sym typeface="Symbol" panose="05050102010706020507" pitchFamily="18" charset="2"/>
              </a:rPr>
              <a:t>+</a:t>
            </a:r>
            <a:r>
              <a:rPr lang="fr-FR" altLang="en-US" sz="2800" smtClean="0">
                <a:sym typeface="Symbol" panose="05050102010706020507" pitchFamily="18" charset="2"/>
              </a:rPr>
              <a:t> </a:t>
            </a:r>
          </a:p>
          <a:p>
            <a:pPr lvl="2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800" smtClean="0"/>
              <a:t>Ta thấy F </a:t>
            </a:r>
            <a:r>
              <a:rPr lang="en-US" altLang="en-US" sz="2800" smtClean="0">
                <a:sym typeface="Symbol" panose="05050102010706020507" pitchFamily="18" charset="2"/>
              </a:rPr>
              <a:t> G</a:t>
            </a:r>
            <a:r>
              <a:rPr lang="en-US" altLang="en-US" sz="2800" baseline="30000" smtClean="0">
                <a:sym typeface="Symbol" panose="05050102010706020507" pitchFamily="18" charset="2"/>
              </a:rPr>
              <a:t>+</a:t>
            </a:r>
            <a:r>
              <a:rPr lang="en-US" altLang="en-US" sz="2800" smtClean="0">
                <a:sym typeface="Symbol" panose="05050102010706020507" pitchFamily="18" charset="2"/>
              </a:rPr>
              <a:t> ; G  F</a:t>
            </a:r>
            <a:r>
              <a:rPr lang="en-US" altLang="en-US" sz="2800" baseline="30000" smtClean="0">
                <a:sym typeface="Symbol" panose="05050102010706020507" pitchFamily="18" charset="2"/>
              </a:rPr>
              <a:t>+</a:t>
            </a:r>
            <a:endParaRPr lang="en-US" altLang="en-US" sz="2800" smtClean="0">
              <a:sym typeface="Symbol" panose="05050102010706020507" pitchFamily="18" charset="2"/>
            </a:endParaRP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800" smtClean="0"/>
              <a:t>Vậy F</a:t>
            </a:r>
            <a:r>
              <a:rPr lang="en-US" altLang="en-US" sz="2800" baseline="30000" smtClean="0"/>
              <a:t>+</a:t>
            </a:r>
            <a:r>
              <a:rPr lang="en-US" altLang="en-US" sz="2800" smtClean="0"/>
              <a:t> = G</a:t>
            </a:r>
            <a:r>
              <a:rPr lang="en-US" altLang="en-US" sz="2800" baseline="30000" smtClean="0"/>
              <a:t>+</a:t>
            </a:r>
            <a:r>
              <a:rPr lang="en-US" altLang="en-US" sz="2800" smtClean="0"/>
              <a:t>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b="1" smtClean="0"/>
              <a:t>Ví dụ: </a:t>
            </a:r>
            <a:r>
              <a:rPr lang="en-US" altLang="en-US" smtClean="0"/>
              <a:t>Cho F={A</a:t>
            </a:r>
            <a:r>
              <a:rPr lang="en-US" altLang="en-US" smtClean="0">
                <a:sym typeface="Symbol" panose="05050102010706020507" pitchFamily="18" charset="2"/>
              </a:rPr>
              <a:t>BC; AD; CDE} và G ={ABCDE}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2800" smtClean="0"/>
              <a:t>Xét CD</a:t>
            </a:r>
            <a:r>
              <a:rPr lang="en-US" altLang="en-US" sz="2800" smtClean="0">
                <a:sym typeface="Symbol" panose="05050102010706020507" pitchFamily="18" charset="2"/>
              </a:rPr>
              <a:t>E  F có {CD}</a:t>
            </a:r>
            <a:r>
              <a:rPr lang="en-US" altLang="en-US" sz="2800" baseline="30000" smtClean="0">
                <a:sym typeface="Symbol" panose="05050102010706020507" pitchFamily="18" charset="2"/>
              </a:rPr>
              <a:t>+</a:t>
            </a:r>
            <a:r>
              <a:rPr lang="en-US" altLang="en-US" sz="2800" baseline="-25000" smtClean="0">
                <a:sym typeface="Symbol" panose="05050102010706020507" pitchFamily="18" charset="2"/>
              </a:rPr>
              <a:t>G</a:t>
            </a:r>
            <a:r>
              <a:rPr lang="en-US" altLang="en-US" sz="2800" smtClean="0">
                <a:sym typeface="Symbol" panose="05050102010706020507" pitchFamily="18" charset="2"/>
              </a:rPr>
              <a:t> = {CD} nên  CDE  G</a:t>
            </a:r>
            <a:r>
              <a:rPr lang="en-US" altLang="en-US" sz="2800" baseline="30000" smtClean="0">
                <a:sym typeface="Symbol" panose="05050102010706020507" pitchFamily="18" charset="2"/>
              </a:rPr>
              <a:t>+</a:t>
            </a:r>
            <a:endParaRPr lang="en-US" altLang="en-US" sz="2800" smtClean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894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34692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Phủ </a:t>
            </a:r>
            <a:r>
              <a:rPr lang="en-US" altLang="en-US" sz="4400" b="1">
                <a:solidFill>
                  <a:srgbClr val="FF0000"/>
                </a:solidFill>
              </a:rPr>
              <a:t>của một PTH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50494" y="1020217"/>
            <a:ext cx="9948020" cy="1026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vi-VN" altLang="en-US" sz="2800"/>
              <a:t>Tập </a:t>
            </a:r>
            <a:r>
              <a:rPr lang="en-US" altLang="en-US" sz="2800"/>
              <a:t>phụ thuộc hàm</a:t>
            </a:r>
            <a:r>
              <a:rPr lang="vi-VN" altLang="en-US" sz="2800"/>
              <a:t> G được gọi là phủ của tập pth F nếu </a:t>
            </a:r>
            <a:r>
              <a:rPr lang="vi-VN" altLang="en-US" sz="2800">
                <a:solidFill>
                  <a:schemeClr val="accent2"/>
                </a:solidFill>
              </a:rPr>
              <a:t>F </a:t>
            </a:r>
            <a:r>
              <a:rPr lang="vi-VN" altLang="en-US" sz="2800">
                <a:solidFill>
                  <a:schemeClr val="accent2"/>
                </a:solidFill>
                <a:sym typeface="Symbol" panose="05050102010706020507" pitchFamily="18" charset="2"/>
              </a:rPr>
              <a:t>  G</a:t>
            </a:r>
            <a:r>
              <a:rPr lang="vi-VN" altLang="en-US" sz="2800" baseline="30000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vi-VN" altLang="en-US" sz="280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0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50494" y="199416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Tập  </a:t>
            </a:r>
            <a:r>
              <a:rPr lang="en-US" altLang="en-US" sz="4400" b="1">
                <a:solidFill>
                  <a:srgbClr val="FF0000"/>
                </a:solidFill>
              </a:rPr>
              <a:t>phụ </a:t>
            </a:r>
            <a:r>
              <a:rPr lang="en-US" altLang="en-US" sz="4400" b="1" smtClean="0">
                <a:solidFill>
                  <a:srgbClr val="FF0000"/>
                </a:solidFill>
              </a:rPr>
              <a:t>thuộc </a:t>
            </a:r>
            <a:r>
              <a:rPr lang="en-US" altLang="en-US" sz="4400" b="1">
                <a:solidFill>
                  <a:srgbClr val="FF0000"/>
                </a:solidFill>
              </a:rPr>
              <a:t>hàm tối </a:t>
            </a:r>
            <a:r>
              <a:rPr lang="en-US" altLang="en-US" sz="4400" b="1" smtClean="0">
                <a:solidFill>
                  <a:srgbClr val="FF0000"/>
                </a:solidFill>
              </a:rPr>
              <a:t>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750494" y="2593551"/>
            <a:ext cx="9948020" cy="3537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2800"/>
              <a:t>F được gọi là một tập phụ thuộc hàm tối thiểu (hay phủ tối thiểu) nếu F thỏa đồng thời ba điều kiện sau: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F là tập phụ thuộc hàm có vế trái không dư thừa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F là tập phụ thuộc hàm có vế phải một thuộc tính.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F là tập phụ thuộc hàm không dư thừa</a:t>
            </a:r>
            <a:endParaRPr lang="en-US" altLang="en-US" sz="280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06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640008" y="148052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70636" y="925527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2800" b="1">
                <a:solidFill>
                  <a:srgbClr val="FF0000"/>
                </a:solidFill>
              </a:rPr>
              <a:t>Input:</a:t>
            </a:r>
            <a:r>
              <a:rPr lang="en-US" altLang="en-US" sz="2800" b="1"/>
              <a:t> Tập pth F</a:t>
            </a:r>
            <a:r>
              <a:rPr lang="en-US" altLang="en-US" sz="2800" b="1" baseline="-25000"/>
              <a:t>Q</a:t>
            </a:r>
            <a:endParaRPr lang="en-US" altLang="en-US" sz="2800" b="1"/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2800" b="1">
                <a:solidFill>
                  <a:srgbClr val="FF0000"/>
                </a:solidFill>
              </a:rPr>
              <a:t>Output:</a:t>
            </a:r>
            <a:r>
              <a:rPr lang="en-US" altLang="en-US" sz="2800" b="1"/>
              <a:t> Phủ tối thiểu của F</a:t>
            </a:r>
            <a:r>
              <a:rPr lang="en-US" altLang="en-US" sz="2800" b="1" baseline="-25000"/>
              <a:t>Q</a:t>
            </a:r>
            <a:r>
              <a:rPr lang="en-US" altLang="en-US" sz="2800" b="1"/>
              <a:t> 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vi-VN" altLang="en-US" sz="2800" b="1">
                <a:solidFill>
                  <a:schemeClr val="accent2"/>
                </a:solidFill>
              </a:rPr>
              <a:t>Bắt đầu:</a:t>
            </a:r>
            <a:endParaRPr lang="en-US" altLang="en-US" sz="2800" b="1">
              <a:solidFill>
                <a:schemeClr val="accent2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Bước 1: Tách các phụ thuộc hàm sao cho vế phải chỉ còn một thuộc tính.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Bước 2: Bỏ các thuộc tính dư thừa ở vế trái.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/>
              <a:t>Bước 3: </a:t>
            </a:r>
            <a:r>
              <a:rPr lang="en-US" altLang="en-US" sz="2800" smtClean="0"/>
              <a:t>Loại </a:t>
            </a:r>
            <a:r>
              <a:rPr lang="en-US" altLang="en-US" sz="2800"/>
              <a:t>khỏi F các phụ thuộc hàm dư thừa.</a:t>
            </a:r>
            <a:endParaRPr lang="vi-VN" altLang="en-US" sz="2800">
              <a:solidFill>
                <a:schemeClr val="accent2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en-US" sz="2800" b="1">
                <a:solidFill>
                  <a:schemeClr val="accent2"/>
                </a:solidFill>
              </a:rPr>
              <a:t>Kết thúc</a:t>
            </a:r>
          </a:p>
        </p:txBody>
      </p:sp>
    </p:spTree>
    <p:extLst>
      <p:ext uri="{BB962C8B-B14F-4D97-AF65-F5344CB8AC3E}">
        <p14:creationId xmlns:p14="http://schemas.microsoft.com/office/powerpoint/2010/main" val="28033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6" y="240385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770636" y="925527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altLang="en-US" sz="2800" b="1"/>
              <a:t>Ví dụ: </a:t>
            </a:r>
            <a:endParaRPr lang="pt-BR" altLang="en-US" sz="2800" b="1" smtClean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altLang="en-US" sz="2800" b="1"/>
              <a:t>	</a:t>
            </a:r>
            <a:r>
              <a:rPr lang="pt-BR" altLang="en-US" sz="2800" smtClean="0"/>
              <a:t>Cho </a:t>
            </a:r>
            <a:r>
              <a:rPr lang="pt-BR" altLang="en-US" sz="2800"/>
              <a:t>lược đồ quan hệ Q(ABCDEFGH) và tập phụ thuộc hàm F = {AB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pt-BR" altLang="en-US" sz="2800">
                <a:sym typeface="Symbol" panose="05050102010706020507" pitchFamily="18" charset="2"/>
              </a:rPr>
              <a:t>CE</a:t>
            </a:r>
            <a:r>
              <a:rPr lang="pt-BR" altLang="en-US" sz="2800"/>
              <a:t>; CD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pt-BR" altLang="en-US" sz="2800">
                <a:sym typeface="Symbol" panose="05050102010706020507" pitchFamily="18" charset="2"/>
              </a:rPr>
              <a:t>E</a:t>
            </a:r>
            <a:r>
              <a:rPr lang="pt-BR" altLang="en-US" sz="2800"/>
              <a:t>; ABC</a:t>
            </a:r>
            <a:r>
              <a:rPr lang="en-US" altLang="en-US" sz="2800">
                <a:sym typeface="Symbol" panose="05050102010706020507" pitchFamily="18" charset="2"/>
              </a:rPr>
              <a:t>EFG</a:t>
            </a:r>
            <a:r>
              <a:rPr lang="pt-BR" altLang="en-US" sz="2800"/>
              <a:t>}. </a:t>
            </a:r>
            <a:endParaRPr lang="pt-BR" altLang="en-US" sz="2800" smtClean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altLang="en-US" sz="2800" smtClean="0"/>
              <a:t>Tìm </a:t>
            </a:r>
            <a:r>
              <a:rPr lang="pt-BR" altLang="en-US" sz="2800"/>
              <a:t>phủ tối thiểu của F.</a:t>
            </a:r>
            <a:endParaRPr lang="en-US" altLang="en-US" sz="280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altLang="en-US" sz="2800" b="1"/>
              <a:t>Giải: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altLang="en-US" sz="2800"/>
              <a:t>Tách vế phải phụ thuộc hàm: AB</a:t>
            </a:r>
            <a:r>
              <a:rPr lang="en-US" altLang="en-US" sz="2800">
                <a:sym typeface="Symbol" panose="05050102010706020507" pitchFamily="18" charset="2"/>
              </a:rPr>
              <a:t>C, ABE, CDE, ABCE, ABCF, ABCG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>
                <a:sym typeface="Symbol" panose="05050102010706020507" pitchFamily="18" charset="2"/>
              </a:rPr>
              <a:t>Kiểm tra các phụ thuộc hàm đã tách có dư thừa hay không:</a:t>
            </a:r>
          </a:p>
        </p:txBody>
      </p:sp>
    </p:spTree>
    <p:extLst>
      <p:ext uri="{BB962C8B-B14F-4D97-AF65-F5344CB8AC3E}">
        <p14:creationId xmlns:p14="http://schemas.microsoft.com/office/powerpoint/2010/main" val="40193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1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83">
            <a:extLst>
              <a:ext uri="{FF2B5EF4-FFF2-40B4-BE49-F238E27FC236}">
                <a16:creationId xmlns:a16="http://schemas.microsoft.com/office/drawing/2014/main" id="{16036F8C-060D-4C9C-9E5C-185723E8EBB1}"/>
              </a:ext>
            </a:extLst>
          </p:cNvPr>
          <p:cNvSpPr/>
          <p:nvPr/>
        </p:nvSpPr>
        <p:spPr>
          <a:xfrm>
            <a:off x="1770637" y="239404"/>
            <a:ext cx="10421363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en-US" sz="4400" b="1" smtClean="0">
                <a:solidFill>
                  <a:srgbClr val="FF0000"/>
                </a:solidFill>
              </a:rPr>
              <a:t>Thuật </a:t>
            </a:r>
            <a:r>
              <a:rPr lang="en-US" altLang="en-US" sz="4400" b="1">
                <a:solidFill>
                  <a:srgbClr val="FF0000"/>
                </a:solidFill>
              </a:rPr>
              <a:t>toán tìm Phủ tối thiểu</a:t>
            </a:r>
            <a:endParaRPr lang="en-US" sz="4400" b="1">
              <a:solidFill>
                <a:srgbClr val="FF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027370" y="1425589"/>
            <a:ext cx="9948020" cy="5111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/>
              <a:t>AB</a:t>
            </a:r>
            <a:r>
              <a:rPr lang="en-US" altLang="en-US" sz="2800" dirty="0">
                <a:sym typeface="Wingdings" panose="05000000000000000000" pitchFamily="2" charset="2"/>
              </a:rPr>
              <a:t>C: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ABC, AB+ = {ABE}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C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ABC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ABE: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AB+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ABE, AB+ = {ABCEFG}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E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ABE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  <a:endParaRPr lang="en-US" altLang="en-US" sz="2800" dirty="0"/>
          </a:p>
          <a:p>
            <a:pPr lvl="2" algn="just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sz="2800" dirty="0">
                <a:sym typeface="Wingdings" panose="05000000000000000000" pitchFamily="2" charset="2"/>
              </a:rPr>
              <a:t>CDE: </a:t>
            </a:r>
            <a:r>
              <a:rPr lang="en-US" altLang="en-US" sz="2800" dirty="0" err="1">
                <a:sym typeface="Wingdings" panose="05000000000000000000" pitchFamily="2" charset="2"/>
              </a:rPr>
              <a:t>tính</a:t>
            </a:r>
            <a:r>
              <a:rPr lang="en-US" altLang="en-US" sz="2800" dirty="0">
                <a:sym typeface="Wingdings" panose="05000000000000000000" pitchFamily="2" charset="2"/>
              </a:rPr>
              <a:t> CD+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dùng</a:t>
            </a:r>
            <a:r>
              <a:rPr lang="en-US" altLang="en-US" sz="2800" dirty="0">
                <a:sym typeface="Wingdings" panose="05000000000000000000" pitchFamily="2" charset="2"/>
              </a:rPr>
              <a:t> CDE, CD+ = {CD}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có</a:t>
            </a:r>
            <a:r>
              <a:rPr lang="en-US" altLang="en-US" sz="2800" dirty="0">
                <a:sym typeface="Wingdings" panose="05000000000000000000" pitchFamily="2" charset="2"/>
              </a:rPr>
              <a:t> E </a:t>
            </a:r>
            <a:r>
              <a:rPr lang="en-US" altLang="en-US" sz="2800" dirty="0" err="1">
                <a:sym typeface="Wingdings" panose="05000000000000000000" pitchFamily="2" charset="2"/>
              </a:rPr>
              <a:t>vậy</a:t>
            </a:r>
            <a:r>
              <a:rPr lang="en-US" altLang="en-US" sz="2800" dirty="0">
                <a:sym typeface="Wingdings" panose="05000000000000000000" pitchFamily="2" charset="2"/>
              </a:rPr>
              <a:t> CDE </a:t>
            </a:r>
            <a:r>
              <a:rPr lang="en-US" altLang="en-US" sz="2800" dirty="0" err="1">
                <a:sym typeface="Wingdings" panose="05000000000000000000" pitchFamily="2" charset="2"/>
              </a:rPr>
              <a:t>không</a:t>
            </a:r>
            <a:r>
              <a:rPr lang="en-US" altLang="en-US" sz="2800" dirty="0">
                <a:sym typeface="Wingdings" panose="05000000000000000000" pitchFamily="2" charset="2"/>
              </a:rPr>
              <a:t> </a:t>
            </a:r>
            <a:r>
              <a:rPr lang="en-US" altLang="en-US" sz="2800" dirty="0" err="1">
                <a:sym typeface="Wingdings" panose="05000000000000000000" pitchFamily="2" charset="2"/>
              </a:rPr>
              <a:t>thừa</a:t>
            </a:r>
            <a:r>
              <a:rPr lang="en-US" altLang="en-US" sz="28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04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  <ds:schemaRef ds:uri="5b1d5ade-89ff-4f2a-a121-12e764170acd"/>
    <ds:schemaRef ds:uri="http://purl.org/dc/dcmitype/"/>
    <ds:schemaRef ds:uri="http://schemas.openxmlformats.org/package/2006/metadata/core-properties"/>
    <ds:schemaRef ds:uri="880cd698-c4b2-49e1-962a-9df8954da89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1293</TotalTime>
  <Words>1530</Words>
  <Application>Microsoft Office PowerPoint</Application>
  <PresentationFormat>Widescreen</PresentationFormat>
  <Paragraphs>143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微软雅黑</vt:lpstr>
      <vt:lpstr>Arial</vt:lpstr>
      <vt:lpstr>Calibri</vt:lpstr>
      <vt:lpstr>Cambria</vt:lpstr>
      <vt:lpstr>等线</vt:lpstr>
      <vt:lpstr>Symbol</vt:lpstr>
      <vt:lpstr>Tahoma</vt:lpstr>
      <vt:lpstr>Times New Roman</vt:lpstr>
      <vt:lpstr>Wingdings</vt:lpstr>
      <vt:lpstr>Wingdings 2</vt:lpstr>
      <vt:lpstr>经典综艺体简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137</cp:revision>
  <dcterms:created xsi:type="dcterms:W3CDTF">2017-09-22T08:16:39Z</dcterms:created>
  <dcterms:modified xsi:type="dcterms:W3CDTF">2022-09-05T14:08:34Z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